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ACDACC-1A07-45CE-A292-2ABA9F529899}" type="datetimeFigureOut">
              <a:rPr lang="en-US" smtClean="0"/>
              <a:pPr/>
              <a:t>21/07/2018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8F4E3-C37C-41A6-B838-1EB52987BD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CDACC-1A07-45CE-A292-2ABA9F529899}" type="datetimeFigureOut">
              <a:rPr lang="en-US" smtClean="0"/>
              <a:pPr/>
              <a:t>21/07/2018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8F4E3-C37C-41A6-B838-1EB52987BD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CDACC-1A07-45CE-A292-2ABA9F529899}" type="datetimeFigureOut">
              <a:rPr lang="en-US" smtClean="0"/>
              <a:pPr/>
              <a:t>21/07/2018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8F4E3-C37C-41A6-B838-1EB52987BD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ACDACC-1A07-45CE-A292-2ABA9F529899}" type="datetimeFigureOut">
              <a:rPr lang="en-US" smtClean="0"/>
              <a:pPr/>
              <a:t>21/07/2018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8F4E3-C37C-41A6-B838-1EB52987BD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ACDACC-1A07-45CE-A292-2ABA9F529899}" type="datetimeFigureOut">
              <a:rPr lang="en-US" smtClean="0"/>
              <a:pPr/>
              <a:t>21/07/2018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8F4E3-C37C-41A6-B838-1EB52987BD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ACDACC-1A07-45CE-A292-2ABA9F529899}" type="datetimeFigureOut">
              <a:rPr lang="en-US" smtClean="0"/>
              <a:pPr/>
              <a:t>21/07/2018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8F4E3-C37C-41A6-B838-1EB52987BD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ACDACC-1A07-45CE-A292-2ABA9F529899}" type="datetimeFigureOut">
              <a:rPr lang="en-US" smtClean="0"/>
              <a:pPr/>
              <a:t>21/07/2018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8F4E3-C37C-41A6-B838-1EB52987BD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CDACC-1A07-45CE-A292-2ABA9F529899}" type="datetimeFigureOut">
              <a:rPr lang="en-US" smtClean="0"/>
              <a:pPr/>
              <a:t>21/07/2018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8F4E3-C37C-41A6-B838-1EB52987BD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CDACC-1A07-45CE-A292-2ABA9F529899}" type="datetimeFigureOut">
              <a:rPr lang="en-US" smtClean="0"/>
              <a:pPr/>
              <a:t>21/07/2018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8F4E3-C37C-41A6-B838-1EB52987BD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ACDACC-1A07-45CE-A292-2ABA9F529899}" type="datetimeFigureOut">
              <a:rPr lang="en-US" smtClean="0"/>
              <a:pPr/>
              <a:t>21/07/2018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8F4E3-C37C-41A6-B838-1EB52987BD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ACDACC-1A07-45CE-A292-2ABA9F529899}" type="datetimeFigureOut">
              <a:rPr lang="en-US" smtClean="0"/>
              <a:pPr/>
              <a:t>21/07/2018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8F4E3-C37C-41A6-B838-1EB52987BD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CDACC-1A07-45CE-A292-2ABA9F529899}" type="datetimeFigureOut">
              <a:rPr lang="en-US" smtClean="0"/>
              <a:pPr/>
              <a:t>21/07/2018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8F4E3-C37C-41A6-B838-1EB52987BD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_rels/slide6.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0.png"/><Relationship Id="rId18" Type="http://schemas.openxmlformats.org/officeDocument/2006/relationships/image" Target="../media/image35.png"/><Relationship Id="rId3" Type="http://schemas.openxmlformats.org/officeDocument/2006/relationships/image" Target="../media/image20.png"/><Relationship Id="rId21" Type="http://schemas.openxmlformats.org/officeDocument/2006/relationships/image" Target="../media/image38.png"/><Relationship Id="rId7" Type="http://schemas.openxmlformats.org/officeDocument/2006/relationships/image" Target="../media/image24.png"/><Relationship Id="rId12" Type="http://schemas.openxmlformats.org/officeDocument/2006/relationships/image" Target="../media/image29.png"/><Relationship Id="rId17" Type="http://schemas.openxmlformats.org/officeDocument/2006/relationships/image" Target="../media/image34.png"/><Relationship Id="rId2" Type="http://schemas.openxmlformats.org/officeDocument/2006/relationships/image" Target="../media/image19.png"/><Relationship Id="rId16" Type="http://schemas.openxmlformats.org/officeDocument/2006/relationships/image" Target="../media/image33.png"/><Relationship Id="rId20"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media/image22.png"/><Relationship Id="rId15" Type="http://schemas.openxmlformats.org/officeDocument/2006/relationships/image" Target="../media/image32.png"/><Relationship Id="rId10" Type="http://schemas.openxmlformats.org/officeDocument/2006/relationships/image" Target="../media/image27.png"/><Relationship Id="rId19" Type="http://schemas.openxmlformats.org/officeDocument/2006/relationships/image" Target="../media/image36.png"/><Relationship Id="rId4" Type="http://schemas.openxmlformats.org/officeDocument/2006/relationships/image" Target="../media/image21.png"/><Relationship Id="rId9" Type="http://schemas.openxmlformats.org/officeDocument/2006/relationships/image" Target="../media/image26.png"/><Relationship Id="rId14" Type="http://schemas.openxmlformats.org/officeDocument/2006/relationships/image" Target="../media/image31.png"/><Relationship Id="rId22" Type="http://schemas.openxmlformats.org/officeDocument/2006/relationships/image" Target="../media/image39.png"/></Relationships>
</file>

<file path=ppt/slides/_rels/slide7.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image" Target="../media/image40.png"/><Relationship Id="rId1" Type="http://schemas.openxmlformats.org/officeDocument/2006/relationships/slideLayout" Target="../slideLayouts/slideLayout7.xml"/><Relationship Id="rId6" Type="http://schemas.openxmlformats.org/officeDocument/2006/relationships/image" Target="../media/image44.png"/><Relationship Id="rId11" Type="http://schemas.openxmlformats.org/officeDocument/2006/relationships/image" Target="../media/image49.png"/><Relationship Id="rId5" Type="http://schemas.openxmlformats.org/officeDocument/2006/relationships/image" Target="../media/image43.png"/><Relationship Id="rId10" Type="http://schemas.openxmlformats.org/officeDocument/2006/relationships/image" Target="../media/image48.png"/><Relationship Id="rId4" Type="http://schemas.openxmlformats.org/officeDocument/2006/relationships/image" Target="../media/image42.png"/><Relationship Id="rId9" Type="http://schemas.openxmlformats.org/officeDocument/2006/relationships/image" Target="../media/image4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Laplace Transform</a:t>
            </a:r>
            <a:endParaRPr lang="en-US" dirty="0"/>
          </a:p>
        </p:txBody>
      </p:sp>
      <p:sp>
        <p:nvSpPr>
          <p:cNvPr id="3" name="Subtitle 2"/>
          <p:cNvSpPr>
            <a:spLocks noGrp="1"/>
          </p:cNvSpPr>
          <p:nvPr>
            <p:ph type="subTitle" idx="1"/>
          </p:nvPr>
        </p:nvSpPr>
        <p:spPr/>
        <p:txBody>
          <a:bodyPr/>
          <a:lstStyle/>
          <a:p>
            <a:r>
              <a:rPr lang="en-US" dirty="0" smtClean="0"/>
              <a:t>Co-1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Topics</a:t>
            </a:r>
            <a:endParaRPr lang="en-US" dirty="0"/>
          </a:p>
        </p:txBody>
      </p:sp>
      <p:sp>
        <p:nvSpPr>
          <p:cNvPr id="3" name="Content Placeholder 2"/>
          <p:cNvSpPr>
            <a:spLocks noGrp="1"/>
          </p:cNvSpPr>
          <p:nvPr>
            <p:ph idx="1"/>
          </p:nvPr>
        </p:nvSpPr>
        <p:spPr/>
        <p:txBody>
          <a:bodyPr>
            <a:normAutofit fontScale="92500" lnSpcReduction="20000"/>
          </a:bodyPr>
          <a:lstStyle/>
          <a:p>
            <a:r>
              <a:rPr lang="en-US" dirty="0"/>
              <a:t>Definition, Properties, Evaluation of integrals by Laplace Transform, Inverse Laplace</a:t>
            </a:r>
          </a:p>
          <a:p>
            <a:r>
              <a:rPr lang="en-US" dirty="0"/>
              <a:t>Transform and its Properties, Convolution theorem (statement only), Laplace Transform</a:t>
            </a:r>
          </a:p>
          <a:p>
            <a:r>
              <a:rPr lang="en-US" dirty="0"/>
              <a:t>of Periodic Functions (statement only), Unit Step Function and Unit Impulse Function,</a:t>
            </a:r>
          </a:p>
          <a:p>
            <a:r>
              <a:rPr lang="en-US" dirty="0"/>
              <a:t>Applications of Laplace Transform to solve Ordinary Differential Equations,</a:t>
            </a:r>
          </a:p>
          <a:p>
            <a:r>
              <a:rPr lang="en-US" dirty="0"/>
              <a:t>Simultaneous Differential Equations, Integral Equations &amp; </a:t>
            </a:r>
            <a:r>
              <a:rPr lang="en-US" dirty="0" err="1" smtClean="0"/>
              <a:t>Integro-DifferentialEquations</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US" dirty="0"/>
          </a:p>
        </p:txBody>
      </p:sp>
      <p:sp>
        <p:nvSpPr>
          <p:cNvPr id="3" name="Content Placeholder 2"/>
          <p:cNvSpPr>
            <a:spLocks noGrp="1"/>
          </p:cNvSpPr>
          <p:nvPr>
            <p:ph idx="1"/>
          </p:nvPr>
        </p:nvSpPr>
        <p:spPr/>
        <p:txBody>
          <a:bodyPr>
            <a:normAutofit lnSpcReduction="10000"/>
          </a:bodyPr>
          <a:lstStyle/>
          <a:p>
            <a:r>
              <a:rPr lang="en-US" dirty="0" smtClean="0"/>
              <a:t>Let  </a:t>
            </a:r>
            <a:r>
              <a:rPr lang="en-US" dirty="0"/>
              <a:t>be a given function for all , then the Laplace Transformations of f(t) is defined as  </a:t>
            </a:r>
            <a:endParaRPr lang="en-US" dirty="0" smtClean="0"/>
          </a:p>
          <a:p>
            <a:endParaRPr lang="en-US" dirty="0"/>
          </a:p>
          <a:p>
            <a:endParaRPr lang="en-US" dirty="0" smtClean="0"/>
          </a:p>
          <a:p>
            <a:r>
              <a:rPr lang="en-US" dirty="0" smtClean="0"/>
              <a:t>Here</a:t>
            </a:r>
            <a:r>
              <a:rPr lang="en-US" dirty="0"/>
              <a:t>, L is called Laplace Transform operator. The function f(t) is known as the determining function, depends on t. The new function which is to be determined i.e. F(s) is called generating function depends on s.</a:t>
            </a:r>
          </a:p>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19200" y="2514600"/>
            <a:ext cx="5791200" cy="1143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Formulas</a:t>
            </a:r>
            <a:endParaRPr lang="en-US" dirty="0"/>
          </a:p>
        </p:txBody>
      </p:sp>
      <p:sp>
        <p:nvSpPr>
          <p:cNvPr id="3" name="Content Placeholder 2"/>
          <p:cNvSpPr>
            <a:spLocks noGrp="1"/>
          </p:cNvSpPr>
          <p:nvPr>
            <p:ph idx="1"/>
          </p:nvPr>
        </p:nvSpPr>
        <p:spPr/>
        <p:txBody>
          <a:bodyPr/>
          <a:lstStyle/>
          <a:p>
            <a:pPr>
              <a:buNone/>
            </a:pPr>
            <a:r>
              <a:rPr lang="en-US" dirty="0" smtClean="0"/>
              <a:t> </a:t>
            </a:r>
          </a:p>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09599" y="1905000"/>
            <a:ext cx="2829485" cy="476250"/>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3400" y="2676526"/>
            <a:ext cx="2286000" cy="47625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0075" y="3505200"/>
            <a:ext cx="2031066" cy="47625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3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76250" y="4191000"/>
            <a:ext cx="2625538" cy="628650"/>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33"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210049" y="2038027"/>
            <a:ext cx="2038351" cy="552773"/>
          </a:xfrm>
          <a:prstGeom prst="rect">
            <a:avLst/>
          </a:prstGeom>
          <a:noFill/>
        </p:spPr>
      </p:pic>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mbria Math" pitchFamily="18" charset="0"/>
                <a:ea typeface="Times New Roman" pitchFamily="18" charset="0"/>
                <a:cs typeface="Franklin Gothic Book"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5" name="Picture 1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191000" y="2686984"/>
            <a:ext cx="2133600" cy="522941"/>
          </a:xfrm>
          <a:prstGeom prst="rect">
            <a:avLst/>
          </a:prstGeom>
          <a:noFill/>
        </p:spPr>
      </p:pic>
      <p:sp>
        <p:nvSpPr>
          <p:cNvPr id="1037" name="Rectangle 13"/>
          <p:cNvSpPr>
            <a:spLocks noChangeArrowheads="1"/>
          </p:cNvSpPr>
          <p:nvPr/>
        </p:nvSpPr>
        <p:spPr bwMode="auto">
          <a:xfrm>
            <a:off x="0" y="23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38" name="Picture 1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4219575" y="1447800"/>
            <a:ext cx="2112399" cy="523875"/>
          </a:xfrm>
          <a:prstGeom prst="rect">
            <a:avLst/>
          </a:prstGeom>
          <a:noFill/>
        </p:spPr>
      </p:pic>
      <p:sp>
        <p:nvSpPr>
          <p:cNvPr id="104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40" name="Picture 16"/>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4314825" y="3475076"/>
            <a:ext cx="1933575" cy="48732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Properties</a:t>
            </a:r>
            <a:endParaRPr lang="en-US"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74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35505" y="1600200"/>
            <a:ext cx="3465095" cy="228600"/>
          </a:xfrm>
          <a:prstGeom prst="rect">
            <a:avLst/>
          </a:prstGeom>
          <a:noFill/>
        </p:spPr>
      </p:pic>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741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71600" y="2057400"/>
            <a:ext cx="3482788" cy="457200"/>
          </a:xfrm>
          <a:prstGeom prst="rect">
            <a:avLst/>
          </a:prstGeom>
          <a:noFill/>
        </p:spPr>
      </p:pic>
      <p:pic>
        <p:nvPicPr>
          <p:cNvPr id="17415"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9600" y="2819400"/>
            <a:ext cx="2775284" cy="361168"/>
          </a:xfrm>
          <a:prstGeom prst="rect">
            <a:avLst/>
          </a:prstGeom>
          <a:noFill/>
        </p:spPr>
      </p:pic>
      <p:pic>
        <p:nvPicPr>
          <p:cNvPr id="17414"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435642" y="2743200"/>
            <a:ext cx="4251158" cy="381000"/>
          </a:xfrm>
          <a:prstGeom prst="rect">
            <a:avLst/>
          </a:prstGeom>
          <a:noFill/>
        </p:spPr>
      </p:pic>
      <p:pic>
        <p:nvPicPr>
          <p:cNvPr id="17413"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447800" y="3276600"/>
            <a:ext cx="5232400" cy="304800"/>
          </a:xfrm>
          <a:prstGeom prst="rect">
            <a:avLst/>
          </a:prstGeom>
          <a:noFill/>
        </p:spPr>
      </p:pic>
      <p:sp>
        <p:nvSpPr>
          <p:cNvPr id="1741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7417" name="Rectangle 9"/>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mbria Math" pitchFamily="18" charset="0"/>
                <a:ea typeface="Times New Roman" pitchFamily="18" charset="0"/>
                <a:cs typeface="Franklin Gothic Book"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21"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7420" name="Picture 12"/>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152525" y="3886200"/>
            <a:ext cx="4333875" cy="780376"/>
          </a:xfrm>
          <a:prstGeom prst="rect">
            <a:avLst/>
          </a:prstGeom>
          <a:noFill/>
        </p:spPr>
      </p:pic>
      <p:sp>
        <p:nvSpPr>
          <p:cNvPr id="1742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7422" name="Picture 1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371600" y="4876800"/>
            <a:ext cx="3604845" cy="762000"/>
          </a:xfrm>
          <a:prstGeom prst="rect">
            <a:avLst/>
          </a:prstGeom>
          <a:noFill/>
        </p:spPr>
      </p:pic>
      <p:sp>
        <p:nvSpPr>
          <p:cNvPr id="17425"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7424" name="Picture 16"/>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295400" y="5791200"/>
            <a:ext cx="5283200" cy="457200"/>
          </a:xfrm>
          <a:prstGeom prst="rect">
            <a:avLst/>
          </a:prstGeom>
          <a:noFill/>
        </p:spPr>
      </p:pic>
      <p:sp>
        <p:nvSpPr>
          <p:cNvPr id="17426" name="Rectangle 18"/>
          <p:cNvSpPr>
            <a:spLocks noChangeArrowheads="1"/>
          </p:cNvSpPr>
          <p:nvPr/>
        </p:nvSpPr>
        <p:spPr bwMode="auto">
          <a:xfrm>
            <a:off x="0" y="257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mbria Math" pitchFamily="18" charset="0"/>
                <a:ea typeface="Times New Roman" pitchFamily="18" charset="0"/>
                <a:cs typeface="Franklin Gothic Book" pitchFamily="34" charset="0"/>
              </a:rPr>
              <a:t> </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INVERSE LAPLACE TRANSFORM</a:t>
            </a:r>
            <a:r>
              <a:rPr lang="en-US" b="1" dirty="0" smtClean="0"/>
              <a:t> </a:t>
            </a:r>
            <a:r>
              <a:rPr lang="en-US" dirty="0" smtClean="0"/>
              <a:t/>
            </a:r>
            <a:br>
              <a:rPr lang="en-US" dirty="0" smtClean="0"/>
            </a:br>
            <a:endParaRPr lang="en-US" dirty="0"/>
          </a:p>
        </p:txBody>
      </p:sp>
      <p:graphicFrame>
        <p:nvGraphicFramePr>
          <p:cNvPr id="5" name="Table 4"/>
          <p:cNvGraphicFramePr>
            <a:graphicFrameLocks noGrp="1"/>
          </p:cNvGraphicFramePr>
          <p:nvPr/>
        </p:nvGraphicFramePr>
        <p:xfrm>
          <a:off x="457200" y="914401"/>
          <a:ext cx="7924799" cy="5714998"/>
        </p:xfrm>
        <a:graphic>
          <a:graphicData uri="http://schemas.openxmlformats.org/drawingml/2006/table">
            <a:tbl>
              <a:tblPr/>
              <a:tblGrid>
                <a:gridCol w="3960113"/>
                <a:gridCol w="3964686"/>
              </a:tblGrid>
              <a:tr h="459427">
                <a:tc>
                  <a:txBody>
                    <a:bodyPr/>
                    <a:lstStyle/>
                    <a:p>
                      <a:pPr marL="0" marR="0">
                        <a:lnSpc>
                          <a:spcPct val="115000"/>
                        </a:lnSpc>
                        <a:spcBef>
                          <a:spcPts val="0"/>
                        </a:spcBef>
                        <a:spcAft>
                          <a:spcPts val="0"/>
                        </a:spcAft>
                      </a:pP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754178">
                <a:tc>
                  <a:txBody>
                    <a:bodyPr/>
                    <a:lstStyle/>
                    <a:p>
                      <a:pPr marL="0" marR="0">
                        <a:lnSpc>
                          <a:spcPct val="115000"/>
                        </a:lnSpc>
                        <a:spcBef>
                          <a:spcPts val="0"/>
                        </a:spcBef>
                        <a:spcAft>
                          <a:spcPts val="0"/>
                        </a:spcAft>
                      </a:pPr>
                      <a:r>
                        <a:rPr lang="en-US" sz="1050" dirty="0" smtClean="0">
                          <a:latin typeface="Cambria Math"/>
                          <a:ea typeface="Times New Roman"/>
                          <a:cs typeface="Times New Roman"/>
                        </a:rPr>
                        <a:t> </a:t>
                      </a: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endParaRPr lang="en-US" sz="1100" dirty="0">
                        <a:latin typeface="Franklin Gothic Book"/>
                        <a:ea typeface="Times New Roman"/>
                        <a:cs typeface="Times New Roman"/>
                      </a:endParaRPr>
                    </a:p>
                    <a:p>
                      <a:pPr marL="0" marR="0">
                        <a:lnSpc>
                          <a:spcPct val="115000"/>
                        </a:lnSpc>
                        <a:spcBef>
                          <a:spcPts val="0"/>
                        </a:spcBef>
                        <a:spcAft>
                          <a:spcPts val="0"/>
                        </a:spcAft>
                      </a:pPr>
                      <a:r>
                        <a:rPr lang="en-US" sz="1050" dirty="0">
                          <a:latin typeface="Cambria Math"/>
                          <a:ea typeface="Times New Roman"/>
                          <a:cs typeface="Times New Roman"/>
                        </a:rPr>
                        <a:t>  </a:t>
                      </a: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877089">
                <a:tc>
                  <a:txBody>
                    <a:bodyPr/>
                    <a:lstStyle/>
                    <a:p>
                      <a:pPr marL="0" marR="0">
                        <a:lnSpc>
                          <a:spcPct val="115000"/>
                        </a:lnSpc>
                        <a:spcBef>
                          <a:spcPts val="0"/>
                        </a:spcBef>
                        <a:spcAft>
                          <a:spcPts val="0"/>
                        </a:spcAft>
                      </a:pP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1100" dirty="0">
                        <a:latin typeface="Franklin Gothic Book"/>
                        <a:ea typeface="Times New Roman"/>
                        <a:cs typeface="Times New Roman"/>
                      </a:endParaRPr>
                    </a:p>
                    <a:p>
                      <a:pPr marL="0" marR="0">
                        <a:lnSpc>
                          <a:spcPct val="115000"/>
                        </a:lnSpc>
                        <a:spcBef>
                          <a:spcPts val="0"/>
                        </a:spcBef>
                        <a:spcAft>
                          <a:spcPts val="0"/>
                        </a:spcAft>
                      </a:pPr>
                      <a:r>
                        <a:rPr lang="en-US" sz="1050" dirty="0">
                          <a:latin typeface="Cambria Math"/>
                          <a:ea typeface="Times New Roman"/>
                          <a:cs typeface="Times New Roman"/>
                        </a:rPr>
                        <a:t> </a:t>
                      </a: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870128">
                <a:tc>
                  <a:txBody>
                    <a:bodyPr/>
                    <a:lstStyle/>
                    <a:p>
                      <a:pPr marL="0" marR="0">
                        <a:lnSpc>
                          <a:spcPct val="115000"/>
                        </a:lnSpc>
                        <a:spcBef>
                          <a:spcPts val="0"/>
                        </a:spcBef>
                        <a:spcAft>
                          <a:spcPts val="0"/>
                        </a:spcAft>
                      </a:pP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438544">
                <a:tc>
                  <a:txBody>
                    <a:bodyPr/>
                    <a:lstStyle/>
                    <a:p>
                      <a:pPr marL="0" marR="0">
                        <a:lnSpc>
                          <a:spcPct val="115000"/>
                        </a:lnSpc>
                        <a:spcBef>
                          <a:spcPts val="0"/>
                        </a:spcBef>
                        <a:spcAft>
                          <a:spcPts val="0"/>
                        </a:spcAft>
                      </a:pPr>
                      <a:r>
                        <a:rPr lang="en-US" sz="1050" dirty="0" smtClean="0">
                          <a:latin typeface="Cambria Math"/>
                          <a:ea typeface="Times New Roman"/>
                          <a:cs typeface="Times New Roman"/>
                        </a:rPr>
                        <a:t> </a:t>
                      </a: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438544">
                <a:tc>
                  <a:txBody>
                    <a:bodyPr/>
                    <a:lstStyle/>
                    <a:p>
                      <a:pPr marL="0" marR="0">
                        <a:lnSpc>
                          <a:spcPct val="115000"/>
                        </a:lnSpc>
                        <a:spcBef>
                          <a:spcPts val="0"/>
                        </a:spcBef>
                        <a:spcAft>
                          <a:spcPts val="0"/>
                        </a:spcAft>
                      </a:pP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438544">
                <a:tc>
                  <a:txBody>
                    <a:bodyPr/>
                    <a:lstStyle/>
                    <a:p>
                      <a:pPr marL="0" marR="0">
                        <a:lnSpc>
                          <a:spcPct val="115000"/>
                        </a:lnSpc>
                        <a:spcBef>
                          <a:spcPts val="0"/>
                        </a:spcBef>
                        <a:spcAft>
                          <a:spcPts val="0"/>
                        </a:spcAft>
                      </a:pP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438544">
                <a:tc>
                  <a:txBody>
                    <a:bodyPr/>
                    <a:lstStyle/>
                    <a:p>
                      <a:pPr marL="0" marR="0">
                        <a:lnSpc>
                          <a:spcPct val="115000"/>
                        </a:lnSpc>
                        <a:spcBef>
                          <a:spcPts val="0"/>
                        </a:spcBef>
                        <a:spcAft>
                          <a:spcPts val="0"/>
                        </a:spcAft>
                      </a:pPr>
                      <a:r>
                        <a:rPr lang="en-US" sz="1050" dirty="0" smtClean="0">
                          <a:latin typeface="Cambria Math"/>
                          <a:ea typeface="Times New Roman"/>
                          <a:cs typeface="Times New Roman"/>
                        </a:rPr>
                        <a:t> </a:t>
                      </a: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Franklin Gothic Book"/>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pic>
        <p:nvPicPr>
          <p:cNvPr id="18453" name="Picture 2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38349" y="1066800"/>
            <a:ext cx="1443789" cy="304800"/>
          </a:xfrm>
          <a:prstGeom prst="rect">
            <a:avLst/>
          </a:prstGeom>
          <a:noFill/>
        </p:spPr>
      </p:pic>
      <p:pic>
        <p:nvPicPr>
          <p:cNvPr id="18452" name="Picture 2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62575" y="1038225"/>
            <a:ext cx="1258804" cy="257175"/>
          </a:xfrm>
          <a:prstGeom prst="rect">
            <a:avLst/>
          </a:prstGeom>
          <a:noFill/>
        </p:spPr>
      </p:pic>
      <p:pic>
        <p:nvPicPr>
          <p:cNvPr id="18451" name="Picture 1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83808" y="4800600"/>
            <a:ext cx="1745192" cy="485775"/>
          </a:xfrm>
          <a:prstGeom prst="rect">
            <a:avLst/>
          </a:prstGeom>
          <a:noFill/>
        </p:spPr>
      </p:pic>
      <p:pic>
        <p:nvPicPr>
          <p:cNvPr id="18450" name="Picture 1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591175" y="1600199"/>
            <a:ext cx="962025" cy="390387"/>
          </a:xfrm>
          <a:prstGeom prst="rect">
            <a:avLst/>
          </a:prstGeom>
          <a:noFill/>
        </p:spPr>
      </p:pic>
      <p:pic>
        <p:nvPicPr>
          <p:cNvPr id="18449" name="Picture 1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895849" y="2133600"/>
            <a:ext cx="2041071" cy="381000"/>
          </a:xfrm>
          <a:prstGeom prst="rect">
            <a:avLst/>
          </a:prstGeom>
          <a:noFill/>
        </p:spPr>
      </p:pic>
      <p:pic>
        <p:nvPicPr>
          <p:cNvPr id="18448"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600200" y="5257800"/>
            <a:ext cx="1447800" cy="550572"/>
          </a:xfrm>
          <a:prstGeom prst="rect">
            <a:avLst/>
          </a:prstGeom>
          <a:noFill/>
        </p:spPr>
      </p:pic>
      <p:pic>
        <p:nvPicPr>
          <p:cNvPr id="18447" name="Picture 15"/>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267075" y="2714625"/>
            <a:ext cx="314325" cy="180975"/>
          </a:xfrm>
          <a:prstGeom prst="rect">
            <a:avLst/>
          </a:prstGeom>
          <a:noFill/>
        </p:spPr>
      </p:pic>
      <p:pic>
        <p:nvPicPr>
          <p:cNvPr id="18446" name="Picture 14"/>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361017" y="5991225"/>
            <a:ext cx="1763183" cy="485775"/>
          </a:xfrm>
          <a:prstGeom prst="rect">
            <a:avLst/>
          </a:prstGeom>
          <a:noFill/>
        </p:spPr>
      </p:pic>
      <p:pic>
        <p:nvPicPr>
          <p:cNvPr id="18445" name="Picture 13"/>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7078579" y="2209800"/>
            <a:ext cx="998621" cy="228600"/>
          </a:xfrm>
          <a:prstGeom prst="rect">
            <a:avLst/>
          </a:prstGeom>
          <a:noFill/>
        </p:spPr>
      </p:pic>
      <p:pic>
        <p:nvPicPr>
          <p:cNvPr id="18444" name="Picture 12"/>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5410200" y="5943600"/>
            <a:ext cx="1478280" cy="457200"/>
          </a:xfrm>
          <a:prstGeom prst="rect">
            <a:avLst/>
          </a:prstGeom>
          <a:noFill/>
        </p:spPr>
      </p:pic>
      <p:pic>
        <p:nvPicPr>
          <p:cNvPr id="18443" name="Picture 11"/>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5105400" y="5410200"/>
            <a:ext cx="2565400" cy="381000"/>
          </a:xfrm>
          <a:prstGeom prst="rect">
            <a:avLst/>
          </a:prstGeom>
          <a:noFill/>
        </p:spPr>
      </p:pic>
      <p:pic>
        <p:nvPicPr>
          <p:cNvPr id="18442" name="Picture 10"/>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1371600" y="1657350"/>
            <a:ext cx="1815612" cy="400050"/>
          </a:xfrm>
          <a:prstGeom prst="rect">
            <a:avLst/>
          </a:prstGeom>
          <a:noFill/>
        </p:spPr>
      </p:pic>
      <p:pic>
        <p:nvPicPr>
          <p:cNvPr id="18441" name="Picture 9"/>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5334000" y="4952999"/>
            <a:ext cx="1524000" cy="458839"/>
          </a:xfrm>
          <a:prstGeom prst="rect">
            <a:avLst/>
          </a:prstGeom>
          <a:noFill/>
        </p:spPr>
      </p:pic>
      <p:pic>
        <p:nvPicPr>
          <p:cNvPr id="18440" name="Picture 8"/>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1323975" y="2133600"/>
            <a:ext cx="1719072" cy="304800"/>
          </a:xfrm>
          <a:prstGeom prst="rect">
            <a:avLst/>
          </a:prstGeom>
          <a:noFill/>
        </p:spPr>
      </p:pic>
      <p:pic>
        <p:nvPicPr>
          <p:cNvPr id="18439" name="Picture 7"/>
          <p:cNvPicPr>
            <a:picLocks noChangeAspect="1" noChangeArrowheads="1"/>
          </p:cNvPicPr>
          <p:nvPr/>
        </p:nvPicPr>
        <p:blipFill>
          <a:blip r:embed="rId16" cstate="print">
            <a:clrChange>
              <a:clrFrom>
                <a:srgbClr val="FFFFFF"/>
              </a:clrFrom>
              <a:clrTo>
                <a:srgbClr val="FFFFFF">
                  <a:alpha val="0"/>
                </a:srgbClr>
              </a:clrTo>
            </a:clrChange>
          </a:blip>
          <a:srcRect/>
          <a:stretch>
            <a:fillRect/>
          </a:stretch>
        </p:blipFill>
        <p:spPr bwMode="auto">
          <a:xfrm>
            <a:off x="5124450" y="4038600"/>
            <a:ext cx="1885950" cy="419100"/>
          </a:xfrm>
          <a:prstGeom prst="rect">
            <a:avLst/>
          </a:prstGeom>
          <a:noFill/>
        </p:spPr>
      </p:pic>
      <p:pic>
        <p:nvPicPr>
          <p:cNvPr id="18438" name="Picture 6"/>
          <p:cNvPicPr>
            <a:picLocks noChangeAspect="1" noChangeArrowheads="1"/>
          </p:cNvPicPr>
          <p:nvPr/>
        </p:nvPicPr>
        <p:blipFill>
          <a:blip r:embed="rId17" cstate="print">
            <a:clrChange>
              <a:clrFrom>
                <a:srgbClr val="FFFFFF"/>
              </a:clrFrom>
              <a:clrTo>
                <a:srgbClr val="FFFFFF">
                  <a:alpha val="0"/>
                </a:srgbClr>
              </a:clrTo>
            </a:clrChange>
          </a:blip>
          <a:srcRect/>
          <a:stretch>
            <a:fillRect/>
          </a:stretch>
        </p:blipFill>
        <p:spPr bwMode="auto">
          <a:xfrm>
            <a:off x="1200150" y="2590800"/>
            <a:ext cx="2225040" cy="381000"/>
          </a:xfrm>
          <a:prstGeom prst="rect">
            <a:avLst/>
          </a:prstGeom>
          <a:noFill/>
        </p:spPr>
      </p:pic>
      <p:pic>
        <p:nvPicPr>
          <p:cNvPr id="18437" name="Picture 5"/>
          <p:cNvPicPr>
            <a:picLocks noChangeAspect="1" noChangeArrowheads="1"/>
          </p:cNvPicPr>
          <p:nvPr/>
        </p:nvPicPr>
        <p:blipFill>
          <a:blip r:embed="rId18" cstate="print">
            <a:clrChange>
              <a:clrFrom>
                <a:srgbClr val="FFFFFF"/>
              </a:clrFrom>
              <a:clrTo>
                <a:srgbClr val="FFFFFF">
                  <a:alpha val="0"/>
                </a:srgbClr>
              </a:clrTo>
            </a:clrChange>
          </a:blip>
          <a:srcRect/>
          <a:stretch>
            <a:fillRect/>
          </a:stretch>
        </p:blipFill>
        <p:spPr bwMode="auto">
          <a:xfrm>
            <a:off x="5067300" y="4495800"/>
            <a:ext cx="1943100" cy="457200"/>
          </a:xfrm>
          <a:prstGeom prst="rect">
            <a:avLst/>
          </a:prstGeom>
          <a:noFill/>
        </p:spPr>
      </p:pic>
      <p:pic>
        <p:nvPicPr>
          <p:cNvPr id="18436" name="Picture 4"/>
          <p:cNvPicPr>
            <a:picLocks noChangeAspect="1" noChangeArrowheads="1"/>
          </p:cNvPicPr>
          <p:nvPr/>
        </p:nvPicPr>
        <p:blipFill>
          <a:blip r:embed="rId19" cstate="print">
            <a:clrChange>
              <a:clrFrom>
                <a:srgbClr val="FFFFFF"/>
              </a:clrFrom>
              <a:clrTo>
                <a:srgbClr val="FFFFFF">
                  <a:alpha val="0"/>
                </a:srgbClr>
              </a:clrTo>
            </a:clrChange>
          </a:blip>
          <a:srcRect/>
          <a:stretch>
            <a:fillRect/>
          </a:stretch>
        </p:blipFill>
        <p:spPr bwMode="auto">
          <a:xfrm>
            <a:off x="1143000" y="4114800"/>
            <a:ext cx="2926080" cy="457200"/>
          </a:xfrm>
          <a:prstGeom prst="rect">
            <a:avLst/>
          </a:prstGeom>
          <a:noFill/>
        </p:spPr>
      </p:pic>
      <p:pic>
        <p:nvPicPr>
          <p:cNvPr id="18435" name="Picture 3"/>
          <p:cNvPicPr>
            <a:picLocks noChangeAspect="1" noChangeArrowheads="1"/>
          </p:cNvPicPr>
          <p:nvPr/>
        </p:nvPicPr>
        <p:blipFill>
          <a:blip r:embed="rId20" cstate="print">
            <a:clrChange>
              <a:clrFrom>
                <a:srgbClr val="FFFFFF"/>
              </a:clrFrom>
              <a:clrTo>
                <a:srgbClr val="FFFFFF">
                  <a:alpha val="0"/>
                </a:srgbClr>
              </a:clrTo>
            </a:clrChange>
          </a:blip>
          <a:srcRect/>
          <a:stretch>
            <a:fillRect/>
          </a:stretch>
        </p:blipFill>
        <p:spPr bwMode="auto">
          <a:xfrm>
            <a:off x="5167993" y="2819400"/>
            <a:ext cx="1823357" cy="381000"/>
          </a:xfrm>
          <a:prstGeom prst="rect">
            <a:avLst/>
          </a:prstGeom>
          <a:noFill/>
        </p:spPr>
      </p:pic>
      <p:pic>
        <p:nvPicPr>
          <p:cNvPr id="18434" name="Picture 2"/>
          <p:cNvPicPr>
            <a:picLocks noChangeAspect="1" noChangeArrowheads="1"/>
          </p:cNvPicPr>
          <p:nvPr/>
        </p:nvPicPr>
        <p:blipFill>
          <a:blip r:embed="rId21" cstate="print">
            <a:clrChange>
              <a:clrFrom>
                <a:srgbClr val="FFFFFF"/>
              </a:clrFrom>
              <a:clrTo>
                <a:srgbClr val="FFFFFF">
                  <a:alpha val="0"/>
                </a:srgbClr>
              </a:clrTo>
            </a:clrChange>
          </a:blip>
          <a:srcRect/>
          <a:stretch>
            <a:fillRect/>
          </a:stretch>
        </p:blipFill>
        <p:spPr bwMode="auto">
          <a:xfrm>
            <a:off x="1143000" y="3352800"/>
            <a:ext cx="2468880" cy="381000"/>
          </a:xfrm>
          <a:prstGeom prst="rect">
            <a:avLst/>
          </a:prstGeom>
          <a:noFill/>
        </p:spPr>
      </p:pic>
      <p:pic>
        <p:nvPicPr>
          <p:cNvPr id="18433" name="Picture 1"/>
          <p:cNvPicPr>
            <a:picLocks noChangeAspect="1" noChangeArrowheads="1"/>
          </p:cNvPicPr>
          <p:nvPr/>
        </p:nvPicPr>
        <p:blipFill>
          <a:blip r:embed="rId22" cstate="print">
            <a:clrChange>
              <a:clrFrom>
                <a:srgbClr val="FFFFFF"/>
              </a:clrFrom>
              <a:clrTo>
                <a:srgbClr val="FFFFFF">
                  <a:alpha val="0"/>
                </a:srgbClr>
              </a:clrTo>
            </a:clrChange>
          </a:blip>
          <a:srcRect/>
          <a:stretch>
            <a:fillRect/>
          </a:stretch>
        </p:blipFill>
        <p:spPr bwMode="auto">
          <a:xfrm>
            <a:off x="5267325" y="3429000"/>
            <a:ext cx="1728107" cy="381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9459" name="Rectangle 3"/>
          <p:cNvSpPr>
            <a:spLocks noChangeArrowheads="1"/>
          </p:cNvSpPr>
          <p:nvPr/>
        </p:nvSpPr>
        <p:spPr bwMode="auto">
          <a:xfrm>
            <a:off x="2590800" y="152401"/>
            <a:ext cx="32004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CONVOLUTION THEOREM:</a:t>
            </a:r>
            <a:r>
              <a:rPr kumimoji="0" lang="en-US" sz="1200" b="0" i="0" u="sng"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9461"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04257" y="457200"/>
            <a:ext cx="5529943" cy="457200"/>
          </a:xfrm>
          <a:prstGeom prst="rect">
            <a:avLst/>
          </a:prstGeom>
          <a:noFill/>
        </p:spPr>
      </p:pic>
      <p:pic>
        <p:nvPicPr>
          <p:cNvPr id="1946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18922" y="1114425"/>
            <a:ext cx="6339078" cy="561975"/>
          </a:xfrm>
          <a:prstGeom prst="rect">
            <a:avLst/>
          </a:prstGeom>
          <a:noFill/>
        </p:spPr>
      </p:pic>
      <p:sp>
        <p:nvSpPr>
          <p:cNvPr id="19462" name="Rectangle 6"/>
          <p:cNvSpPr>
            <a:spLocks noChangeArrowheads="1"/>
          </p:cNvSpPr>
          <p:nvPr/>
        </p:nvSpPr>
        <p:spPr bwMode="auto">
          <a:xfrm>
            <a:off x="0" y="0"/>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smtClean="0"/>
          </a:p>
          <a:p>
            <a:endParaRPr lang="en-US" dirty="0"/>
          </a:p>
        </p:txBody>
      </p:sp>
      <p:sp>
        <p:nvSpPr>
          <p:cNvPr id="19464" name="Rectangle 8"/>
          <p:cNvSpPr>
            <a:spLocks noChangeArrowheads="1"/>
          </p:cNvSpPr>
          <p:nvPr/>
        </p:nvSpPr>
        <p:spPr bwMode="auto">
          <a:xfrm>
            <a:off x="0" y="13525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 name="Rectangle 1"/>
          <p:cNvSpPr>
            <a:spLocks noChangeArrowheads="1"/>
          </p:cNvSpPr>
          <p:nvPr/>
        </p:nvSpPr>
        <p:spPr bwMode="auto">
          <a:xfrm>
            <a:off x="2514600" y="2147500"/>
            <a:ext cx="32766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UNIT-STEP FUNCTION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6"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95300" y="2590800"/>
            <a:ext cx="2133604" cy="533401"/>
          </a:xfrm>
          <a:prstGeom prst="rect">
            <a:avLst/>
          </a:prstGeom>
          <a:noFill/>
        </p:spPr>
      </p:pic>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30"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33375" y="3124201"/>
            <a:ext cx="3304903" cy="457200"/>
          </a:xfrm>
          <a:prstGeom prst="rect">
            <a:avLst/>
          </a:prstGeom>
          <a:noFill/>
        </p:spPr>
      </p:pic>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32" name="Picture 8"/>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797673" y="3276600"/>
            <a:ext cx="2259105" cy="609600"/>
          </a:xfrm>
          <a:prstGeom prst="rect">
            <a:avLst/>
          </a:prstGeom>
          <a:noFill/>
        </p:spPr>
      </p:pic>
      <p:sp>
        <p:nvSpPr>
          <p:cNvPr id="10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34" name="Picture 10"/>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962396" y="2438400"/>
            <a:ext cx="1313332" cy="620185"/>
          </a:xfrm>
          <a:prstGeom prst="rect">
            <a:avLst/>
          </a:prstGeom>
          <a:noFill/>
        </p:spPr>
      </p:pic>
      <p:sp>
        <p:nvSpPr>
          <p:cNvPr id="103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36" name="Picture 12"/>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715000" y="2819400"/>
            <a:ext cx="3394710" cy="342900"/>
          </a:xfrm>
          <a:prstGeom prst="rect">
            <a:avLst/>
          </a:prstGeom>
          <a:noFill/>
        </p:spPr>
      </p:pic>
      <p:sp>
        <p:nvSpPr>
          <p:cNvPr id="1038" name="Rectangle 14"/>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 </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7" name="Group 26"/>
          <p:cNvGrpSpPr/>
          <p:nvPr/>
        </p:nvGrpSpPr>
        <p:grpSpPr>
          <a:xfrm>
            <a:off x="152400" y="4765357"/>
            <a:ext cx="8839200" cy="492443"/>
            <a:chOff x="152400" y="3804047"/>
            <a:chExt cx="8839200" cy="492443"/>
          </a:xfrm>
        </p:grpSpPr>
        <p:pic>
          <p:nvPicPr>
            <p:cNvPr id="1040" name="Picture 16"/>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200150" y="3919171"/>
              <a:ext cx="476250" cy="348029"/>
            </a:xfrm>
            <a:prstGeom prst="rect">
              <a:avLst/>
            </a:prstGeom>
            <a:noFill/>
          </p:spPr>
        </p:pic>
        <p:pic>
          <p:nvPicPr>
            <p:cNvPr id="1039" name="Picture 15"/>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2743200" y="3962400"/>
              <a:ext cx="1400175" cy="231333"/>
            </a:xfrm>
            <a:prstGeom prst="rect">
              <a:avLst/>
            </a:prstGeom>
            <a:noFill/>
          </p:spPr>
        </p:pic>
        <p:sp>
          <p:nvSpPr>
            <p:cNvPr id="1041" name="Rectangle 17"/>
            <p:cNvSpPr>
              <a:spLocks noChangeArrowheads="1"/>
            </p:cNvSpPr>
            <p:nvPr/>
          </p:nvSpPr>
          <p:spPr bwMode="auto">
            <a:xfrm>
              <a:off x="152400" y="3916234"/>
              <a:ext cx="1219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A function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1676400" y="3907424"/>
              <a:ext cx="1143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 satisfying</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4114800" y="3804047"/>
              <a:ext cx="4876800"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where T&gt;0 is called  periodic function having </a:t>
              </a:r>
              <a:r>
                <a:rPr kumimoji="0" lang="en-US" sz="1600" b="0" i="0" u="none" strike="noStrike" cap="none" normalizeH="0" baseline="0" dirty="0" err="1" smtClean="0">
                  <a:ln>
                    <a:noFill/>
                  </a:ln>
                  <a:solidFill>
                    <a:schemeClr val="tx1"/>
                  </a:solidFill>
                  <a:effectLst/>
                  <a:latin typeface="Cambria Math" pitchFamily="18" charset="0"/>
                  <a:ea typeface="Times New Roman" pitchFamily="18" charset="0"/>
                  <a:cs typeface="Times New Roman" pitchFamily="18" charset="0"/>
                </a:rPr>
                <a:t>periodT</a:t>
              </a:r>
              <a:r>
                <a:rPr kumimoji="0" lang="en-US" sz="16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45"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4" name="Picture 20"/>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2990849" y="5486400"/>
            <a:ext cx="2846717" cy="762000"/>
          </a:xfrm>
          <a:prstGeom prst="rect">
            <a:avLst/>
          </a:prstGeom>
          <a:noFill/>
        </p:spPr>
      </p:pic>
      <p:sp>
        <p:nvSpPr>
          <p:cNvPr id="30" name="Rectangle 29"/>
          <p:cNvSpPr/>
          <p:nvPr/>
        </p:nvSpPr>
        <p:spPr>
          <a:xfrm>
            <a:off x="3129201" y="4507468"/>
            <a:ext cx="2885598" cy="369332"/>
          </a:xfrm>
          <a:prstGeom prst="rect">
            <a:avLst/>
          </a:prstGeom>
        </p:spPr>
        <p:txBody>
          <a:bodyPr wrap="none">
            <a:spAutoFit/>
          </a:bodyPr>
          <a:lstStyle/>
          <a:p>
            <a:r>
              <a:rPr lang="en-US" b="1" dirty="0" err="1" smtClean="0"/>
              <a:t>Perodic</a:t>
            </a:r>
            <a:r>
              <a:rPr lang="en-US" b="1" dirty="0" smtClean="0"/>
              <a:t> function and its L . 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648200" y="1219200"/>
            <a:ext cx="3505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err="1" smtClean="0">
                <a:ln>
                  <a:noFill/>
                </a:ln>
                <a:solidFill>
                  <a:schemeClr val="tx1"/>
                </a:solidFill>
                <a:effectLst/>
                <a:latin typeface="Franklin Gothic Book" pitchFamily="34" charset="0"/>
                <a:ea typeface="Times New Roman" pitchFamily="18" charset="0"/>
                <a:cs typeface="Times New Roman" pitchFamily="18" charset="0"/>
              </a:rPr>
              <a:t>Integro</a:t>
            </a:r>
            <a:r>
              <a:rPr kumimoji="0" lang="en-US" sz="1600" b="0" i="0" u="none" strike="noStrike" cap="none" normalizeH="0" baseline="0" dirty="0" smtClean="0">
                <a:ln>
                  <a:noFill/>
                </a:ln>
                <a:solidFill>
                  <a:schemeClr val="tx1"/>
                </a:solidFill>
                <a:effectLst/>
                <a:latin typeface="Franklin Gothic Book" pitchFamily="34" charset="0"/>
                <a:ea typeface="Times New Roman" pitchFamily="18" charset="0"/>
                <a:cs typeface="Times New Roman" pitchFamily="18" charset="0"/>
              </a:rPr>
              <a:t>-differential equations.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3" name="Rectangle 3"/>
          <p:cNvSpPr>
            <a:spLocks noChangeArrowheads="1"/>
          </p:cNvSpPr>
          <p:nvPr/>
        </p:nvSpPr>
        <p:spPr bwMode="auto">
          <a:xfrm>
            <a:off x="0" y="897522"/>
            <a:ext cx="44958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Franklin Gothic Book" pitchFamily="34" charset="0"/>
                <a:ea typeface="Times New Roman" pitchFamily="18" charset="0"/>
                <a:cs typeface="Times New Roman" pitchFamily="18" charset="0"/>
              </a:rPr>
              <a:t>Integral equations of convolution type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4" name="Rectangle 4"/>
          <p:cNvSpPr>
            <a:spLocks noChangeArrowheads="1"/>
          </p:cNvSpPr>
          <p:nvPr/>
        </p:nvSpPr>
        <p:spPr bwMode="auto">
          <a:xfrm>
            <a:off x="4724400" y="762000"/>
            <a:ext cx="3048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Franklin Gothic Book" pitchFamily="34" charset="0"/>
                <a:ea typeface="Times New Roman" pitchFamily="18" charset="0"/>
                <a:cs typeface="Times New Roman" pitchFamily="18" charset="0"/>
              </a:rPr>
              <a:t>Partial Differential equations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5" name="Rectangle 5"/>
          <p:cNvSpPr>
            <a:spLocks noChangeArrowheads="1"/>
          </p:cNvSpPr>
          <p:nvPr/>
        </p:nvSpPr>
        <p:spPr bwMode="auto">
          <a:xfrm>
            <a:off x="152400" y="1401634"/>
            <a:ext cx="32004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Franklin Gothic Book" pitchFamily="34" charset="0"/>
                <a:ea typeface="Times New Roman" pitchFamily="18" charset="0"/>
                <a:cs typeface="Times New Roman" pitchFamily="18" charset="0"/>
              </a:rPr>
              <a:t>Ordinary simultaneous DE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6" name="Rectangle 6"/>
          <p:cNvSpPr>
            <a:spLocks noChangeArrowheads="1"/>
          </p:cNvSpPr>
          <p:nvPr/>
        </p:nvSpPr>
        <p:spPr bwMode="auto">
          <a:xfrm>
            <a:off x="4648200" y="228600"/>
            <a:ext cx="43434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Franklin Gothic Book" pitchFamily="34" charset="0"/>
                <a:ea typeface="Times New Roman" pitchFamily="18" charset="0"/>
                <a:cs typeface="Times New Roman" pitchFamily="18" charset="0"/>
              </a:rPr>
              <a:t>Ordinary DE with variable coefficients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7" name="Rectangle 7"/>
          <p:cNvSpPr>
            <a:spLocks noChangeArrowheads="1"/>
          </p:cNvSpPr>
          <p:nvPr/>
        </p:nvSpPr>
        <p:spPr bwMode="auto">
          <a:xfrm>
            <a:off x="0" y="273278"/>
            <a:ext cx="4191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Franklin Gothic Book" pitchFamily="34" charset="0"/>
                <a:ea typeface="Times New Roman" pitchFamily="18" charset="0"/>
                <a:cs typeface="Times New Roman" pitchFamily="18" charset="0"/>
              </a:rPr>
              <a:t>Ordinary DE with constant coefficients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itle 8"/>
          <p:cNvSpPr>
            <a:spLocks noGrp="1"/>
          </p:cNvSpPr>
          <p:nvPr>
            <p:ph type="title"/>
          </p:nvPr>
        </p:nvSpPr>
        <p:spPr>
          <a:xfrm>
            <a:off x="457200" y="3352800"/>
            <a:ext cx="8229600" cy="1143000"/>
          </a:xfrm>
        </p:spPr>
        <p:txBody>
          <a:bodyPr>
            <a:normAutofit fontScale="90000"/>
          </a:bodyPr>
          <a:lstStyle/>
          <a:p>
            <a:r>
              <a:rPr lang="en-US" dirty="0" smtClean="0"/>
              <a:t>Solution of differential equation using </a:t>
            </a:r>
            <a:r>
              <a:rPr lang="en-US" dirty="0" err="1" smtClean="0"/>
              <a:t>laplace</a:t>
            </a:r>
            <a:r>
              <a:rPr lang="en-US" dirty="0" smtClean="0"/>
              <a:t> transform</a:t>
            </a:r>
            <a:br>
              <a:rPr lang="en-US" dirty="0" smtClean="0"/>
            </a:br>
            <a:r>
              <a:rPr lang="en-US" dirty="0" smtClean="0"/>
              <a:t>working rule </a:t>
            </a:r>
            <a:br>
              <a:rPr lang="en-US" dirty="0" smtClean="0"/>
            </a:br>
            <a:r>
              <a:rPr lang="en-US" sz="2700" dirty="0" smtClean="0"/>
              <a:t>1) take </a:t>
            </a:r>
            <a:r>
              <a:rPr lang="en-US" sz="2700" dirty="0" err="1" smtClean="0"/>
              <a:t>laplace</a:t>
            </a:r>
            <a:r>
              <a:rPr lang="en-US" sz="2700" dirty="0" smtClean="0"/>
              <a:t> transform of both side of the equation</a:t>
            </a:r>
            <a:br>
              <a:rPr lang="en-US" sz="2700" dirty="0" smtClean="0"/>
            </a:br>
            <a:r>
              <a:rPr lang="en-US" sz="2700" dirty="0" smtClean="0"/>
              <a:t>2) simplify and apply initial condition</a:t>
            </a:r>
            <a:br>
              <a:rPr lang="en-US" sz="2700" dirty="0" smtClean="0"/>
            </a:br>
            <a:r>
              <a:rPr lang="en-US" sz="2700" dirty="0" smtClean="0"/>
              <a:t>3)simplify and take inverse </a:t>
            </a:r>
            <a:r>
              <a:rPr lang="en-US" sz="2700" dirty="0" err="1" smtClean="0"/>
              <a:t>laplace</a:t>
            </a:r>
            <a:r>
              <a:rPr lang="en-US" sz="2700" dirty="0" smtClean="0"/>
              <a:t> transform to find the solution</a:t>
            </a:r>
            <a:endParaRPr lang="en-US" sz="27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201</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Laplace Transform</vt:lpstr>
      <vt:lpstr>Topics</vt:lpstr>
      <vt:lpstr>Definition.</vt:lpstr>
      <vt:lpstr>Formulas</vt:lpstr>
      <vt:lpstr>Properties</vt:lpstr>
      <vt:lpstr>INVERSE LAPLACE TRANSFORM  </vt:lpstr>
      <vt:lpstr>Slide 7</vt:lpstr>
      <vt:lpstr>Solution of differential equation using laplace transform working rule  1) take laplace transform of both side of the equation 2) simplify and apply initial condition 3)simplify and take inverse laplace transform to find the 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Laplace Transform</dc:title>
  <dc:creator>Yusuf Quazi</dc:creator>
  <cp:lastModifiedBy>my</cp:lastModifiedBy>
  <cp:revision>14</cp:revision>
  <dcterms:created xsi:type="dcterms:W3CDTF">2018-07-21T07:21:11Z</dcterms:created>
  <dcterms:modified xsi:type="dcterms:W3CDTF">2018-07-21T13:38:01Z</dcterms:modified>
</cp:coreProperties>
</file>